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Alice"/>
      <p:regular r:id="rId17"/>
    </p:embeddedFont>
    <p:embeddedFont>
      <p:font typeface="Alice"/>
      <p:regular r:id="rId18"/>
    </p:embeddedFont>
    <p:embeddedFont>
      <p:font typeface="Lora"/>
      <p:regular r:id="rId19"/>
    </p:embeddedFont>
    <p:embeddedFont>
      <p:font typeface="Lora"/>
      <p:regular r:id="rId20"/>
    </p:embeddedFont>
    <p:embeddedFont>
      <p:font typeface="Lora"/>
      <p:regular r:id="rId21"/>
    </p:embeddedFont>
    <p:embeddedFont>
      <p:font typeface="Lora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4-2.png>
</file>

<file path=ppt/media/image-4-3.png>
</file>

<file path=ppt/media/image-5-1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slideLayout" Target="../slideLayouts/slideLayout11.xml"/><Relationship Id="rId10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EthikWear : Mode Méditerranéenne Éthique et Transparente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Un nouveau chapitre de la mode responsable commence ici. EthikWear allie style contemporain, transparence totale et engagement local pour réinventer l'élégance durable.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8175" y="639008"/>
            <a:ext cx="9153763" cy="569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Vision Long Terme : Cycle de Vie et Évolution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911662" y="2029301"/>
            <a:ext cx="6312218" cy="182285"/>
          </a:xfrm>
          <a:prstGeom prst="roundRect">
            <a:avLst>
              <a:gd name="adj" fmla="val 15006"/>
            </a:avLst>
          </a:prstGeom>
          <a:solidFill>
            <a:srgbClr val="AEE4BD"/>
          </a:solidFill>
          <a:ln/>
        </p:spPr>
      </p:sp>
      <p:sp>
        <p:nvSpPr>
          <p:cNvPr id="4" name="Shape 2"/>
          <p:cNvSpPr/>
          <p:nvPr/>
        </p:nvSpPr>
        <p:spPr>
          <a:xfrm>
            <a:off x="638175" y="1847017"/>
            <a:ext cx="546973" cy="546973"/>
          </a:xfrm>
          <a:prstGeom prst="roundRect">
            <a:avLst>
              <a:gd name="adj" fmla="val 83587"/>
            </a:avLst>
          </a:prstGeom>
          <a:solidFill>
            <a:srgbClr val="AEE4BD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74859" y="1983819"/>
            <a:ext cx="273487" cy="27348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20460" y="2576274"/>
            <a:ext cx="2650808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Phase 1 : Lancement (An 1)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20460" y="2970371"/>
            <a:ext cx="6221254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Validation du concept avec 150 précommandes. Focus communication digitale et micro-influenceurs. Modèle de précommande pour tester la demande.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7679769" y="1755815"/>
            <a:ext cx="6312337" cy="182285"/>
          </a:xfrm>
          <a:prstGeom prst="roundRect">
            <a:avLst>
              <a:gd name="adj" fmla="val 15006"/>
            </a:avLst>
          </a:prstGeom>
          <a:solidFill>
            <a:srgbClr val="AEE4BD"/>
          </a:solidFill>
          <a:ln/>
        </p:spPr>
      </p:sp>
      <p:sp>
        <p:nvSpPr>
          <p:cNvPr id="9" name="Shape 6"/>
          <p:cNvSpPr/>
          <p:nvPr/>
        </p:nvSpPr>
        <p:spPr>
          <a:xfrm>
            <a:off x="7406283" y="1573530"/>
            <a:ext cx="546973" cy="546973"/>
          </a:xfrm>
          <a:prstGeom prst="roundRect">
            <a:avLst>
              <a:gd name="adj" fmla="val 83587"/>
            </a:avLst>
          </a:prstGeom>
          <a:solidFill>
            <a:srgbClr val="AEE4BD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2967" y="1710333"/>
            <a:ext cx="273487" cy="27348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588568" y="2302788"/>
            <a:ext cx="293501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Phase 2 : Croissance (Ans 2-3)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7588568" y="2696885"/>
            <a:ext cx="6221373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Nouvelles collections capsules thématiques. Programme de fidélisation robuste. Pop-up stores dans les grandes villes (Paris, Lyon, Bordeaux).</a:t>
            </a:r>
            <a:endParaRPr lang="en-US" sz="1400" dirty="0"/>
          </a:p>
        </p:txBody>
      </p:sp>
      <p:sp>
        <p:nvSpPr>
          <p:cNvPr id="13" name="Shape 9"/>
          <p:cNvSpPr/>
          <p:nvPr/>
        </p:nvSpPr>
        <p:spPr>
          <a:xfrm>
            <a:off x="911662" y="4666178"/>
            <a:ext cx="6312218" cy="182285"/>
          </a:xfrm>
          <a:prstGeom prst="roundRect">
            <a:avLst>
              <a:gd name="adj" fmla="val 15006"/>
            </a:avLst>
          </a:prstGeom>
          <a:solidFill>
            <a:srgbClr val="AEE4BD"/>
          </a:solidFill>
          <a:ln/>
        </p:spPr>
      </p:sp>
      <p:sp>
        <p:nvSpPr>
          <p:cNvPr id="14" name="Shape 10"/>
          <p:cNvSpPr/>
          <p:nvPr/>
        </p:nvSpPr>
        <p:spPr>
          <a:xfrm>
            <a:off x="638175" y="4483894"/>
            <a:ext cx="546973" cy="546973"/>
          </a:xfrm>
          <a:prstGeom prst="roundRect">
            <a:avLst>
              <a:gd name="adj" fmla="val 83587"/>
            </a:avLst>
          </a:prstGeom>
          <a:solidFill>
            <a:srgbClr val="AEE4BD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4859" y="4620697"/>
            <a:ext cx="273487" cy="27348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820460" y="5213152"/>
            <a:ext cx="2561749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Phase 3 : Maturité (An 4+)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820460" y="5607248"/>
            <a:ext cx="6221254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Expansion européenne ciblée. Diversification (accessoires, chaussures). Partenariats avec designers. Ateliers communautaires de réparation.</a:t>
            </a:r>
            <a:endParaRPr lang="en-US" sz="1400" dirty="0"/>
          </a:p>
        </p:txBody>
      </p:sp>
      <p:sp>
        <p:nvSpPr>
          <p:cNvPr id="18" name="Shape 13"/>
          <p:cNvSpPr/>
          <p:nvPr/>
        </p:nvSpPr>
        <p:spPr>
          <a:xfrm>
            <a:off x="7679769" y="4392692"/>
            <a:ext cx="6312337" cy="182285"/>
          </a:xfrm>
          <a:prstGeom prst="roundRect">
            <a:avLst>
              <a:gd name="adj" fmla="val 15006"/>
            </a:avLst>
          </a:prstGeom>
          <a:solidFill>
            <a:srgbClr val="AEE4BD"/>
          </a:solidFill>
          <a:ln/>
        </p:spPr>
      </p:sp>
      <p:sp>
        <p:nvSpPr>
          <p:cNvPr id="19" name="Shape 14"/>
          <p:cNvSpPr/>
          <p:nvPr/>
        </p:nvSpPr>
        <p:spPr>
          <a:xfrm>
            <a:off x="7406283" y="4210407"/>
            <a:ext cx="546973" cy="546973"/>
          </a:xfrm>
          <a:prstGeom prst="roundRect">
            <a:avLst>
              <a:gd name="adj" fmla="val 83587"/>
            </a:avLst>
          </a:prstGeom>
          <a:solidFill>
            <a:srgbClr val="AEE4BD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42967" y="4347210"/>
            <a:ext cx="273487" cy="27348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588568" y="4939665"/>
            <a:ext cx="3026569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Phase 4 : Innovation Continue</a:t>
            </a:r>
            <a:endParaRPr lang="en-US" sz="1750" dirty="0"/>
          </a:p>
        </p:txBody>
      </p:sp>
      <p:sp>
        <p:nvSpPr>
          <p:cNvPr id="22" name="Text 16"/>
          <p:cNvSpPr/>
          <p:nvPr/>
        </p:nvSpPr>
        <p:spPr>
          <a:xfrm>
            <a:off x="7588568" y="5333762"/>
            <a:ext cx="6221373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Programme "EthikWear Seconde Main". Investissement dans les bio-matériaux nouvelle génération. IA et réalité augmentée pour l'expérience client.</a:t>
            </a:r>
            <a:endParaRPr lang="en-US" sz="1400" dirty="0"/>
          </a:p>
        </p:txBody>
      </p:sp>
      <p:sp>
        <p:nvSpPr>
          <p:cNvPr id="23" name="Text 17"/>
          <p:cNvSpPr/>
          <p:nvPr/>
        </p:nvSpPr>
        <p:spPr>
          <a:xfrm>
            <a:off x="911662" y="6801803"/>
            <a:ext cx="13080563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"EthikWear se positionne pour devenir la marque éthique la plus transparente, connectée et proche de sa communauté là où nos concurrents restent institutionnels, nichés ou synonymes de surproduction."</a:t>
            </a:r>
            <a:endParaRPr lang="en-US" sz="1400" dirty="0"/>
          </a:p>
        </p:txBody>
      </p:sp>
      <p:sp>
        <p:nvSpPr>
          <p:cNvPr id="24" name="Shape 18"/>
          <p:cNvSpPr/>
          <p:nvPr/>
        </p:nvSpPr>
        <p:spPr>
          <a:xfrm>
            <a:off x="638175" y="6596658"/>
            <a:ext cx="22860" cy="993934"/>
          </a:xfrm>
          <a:prstGeom prst="rect">
            <a:avLst/>
          </a:prstGeom>
          <a:solidFill>
            <a:srgbClr val="1B5F39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331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Le Contexte : Une Révolution en Marche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97850"/>
            <a:ext cx="33591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C97B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L'Essor de la Mode Éthique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378994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Le marché européen de la mode éthique affiche une croissance annuelle impressionnante de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13%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En France, 64% des consommateurs achètent durable au moins une fois par an.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760482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Cette tendance de fond reflète une prise de conscience collective face aux enjeux environnementaux et sociaux.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342721" y="27978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C97B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Les Défis à Relever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342721" y="3378994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Malgré cet élan, le secteur fait face à des obstacles majeurs : le greenwashing sème la confusion chez 60% des Français, et le prix reste un frein pour 63% des consommateurs.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2721" y="5760482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EthikWear répond à ces défis avec authenticité et innovation.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666" y="933926"/>
            <a:ext cx="13071753" cy="677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Notre Analyse SWOT : Bâtir sur des Fondations Solides</a:t>
            </a:r>
            <a:endParaRPr lang="en-US" sz="4250" dirty="0"/>
          </a:p>
        </p:txBody>
      </p:sp>
      <p:sp>
        <p:nvSpPr>
          <p:cNvPr id="3" name="Shape 1"/>
          <p:cNvSpPr/>
          <p:nvPr/>
        </p:nvSpPr>
        <p:spPr>
          <a:xfrm>
            <a:off x="758666" y="2044898"/>
            <a:ext cx="6448187" cy="2516981"/>
          </a:xfrm>
          <a:prstGeom prst="roundRect">
            <a:avLst>
              <a:gd name="adj" fmla="val 1292"/>
            </a:avLst>
          </a:prstGeom>
          <a:solidFill>
            <a:srgbClr val="AEE4BD"/>
          </a:solidFill>
          <a:ln/>
        </p:spPr>
      </p:sp>
      <p:sp>
        <p:nvSpPr>
          <p:cNvPr id="4" name="Text 2"/>
          <p:cNvSpPr/>
          <p:nvPr/>
        </p:nvSpPr>
        <p:spPr>
          <a:xfrm>
            <a:off x="975360" y="2261592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Forces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975360" y="2730341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Positionnement authentique et transparent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975360" y="3153013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Modèle 100% digital native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75360" y="3575685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Agilité et adaptabilité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975360" y="3998357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Collections mixtes au style méditerranéen moderne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423547" y="2044898"/>
            <a:ext cx="6448187" cy="2516981"/>
          </a:xfrm>
          <a:prstGeom prst="roundRect">
            <a:avLst>
              <a:gd name="adj" fmla="val 1292"/>
            </a:avLst>
          </a:prstGeom>
          <a:solidFill>
            <a:srgbClr val="FCEC99"/>
          </a:solidFill>
          <a:ln/>
        </p:spPr>
      </p:sp>
      <p:sp>
        <p:nvSpPr>
          <p:cNvPr id="10" name="Text 8"/>
          <p:cNvSpPr/>
          <p:nvPr/>
        </p:nvSpPr>
        <p:spPr>
          <a:xfrm>
            <a:off x="7640241" y="2261592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Faiblesses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7640241" y="2730341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Notoriété à construire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640241" y="3153013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Ressources limitées au démarrage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640241" y="3575685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Dépendance aux fournisseurs certifiés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640241" y="3998357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Absence d'historique client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58666" y="4778573"/>
            <a:ext cx="6448187" cy="2516981"/>
          </a:xfrm>
          <a:prstGeom prst="roundRect">
            <a:avLst>
              <a:gd name="adj" fmla="val 1292"/>
            </a:avLst>
          </a:prstGeom>
          <a:solidFill>
            <a:srgbClr val="AFCBF8"/>
          </a:solidFill>
          <a:ln/>
        </p:spPr>
      </p:sp>
      <p:sp>
        <p:nvSpPr>
          <p:cNvPr id="16" name="Text 14"/>
          <p:cNvSpPr/>
          <p:nvPr/>
        </p:nvSpPr>
        <p:spPr>
          <a:xfrm>
            <a:off x="975360" y="4995267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Opportunités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975360" y="5464016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Croissance du marché (+8% mondial)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975360" y="5886688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Cadre législatif favorable (loi AGEC)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975360" y="6309360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E-commerce en plein essor (48% des ventes)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975360" y="6732032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Influenceurs éthiques émergents</a:t>
            </a:r>
            <a:endParaRPr lang="en-US" sz="1700" dirty="0"/>
          </a:p>
        </p:txBody>
      </p:sp>
      <p:sp>
        <p:nvSpPr>
          <p:cNvPr id="21" name="Shape 19"/>
          <p:cNvSpPr/>
          <p:nvPr/>
        </p:nvSpPr>
        <p:spPr>
          <a:xfrm>
            <a:off x="7423547" y="4778573"/>
            <a:ext cx="6448187" cy="2516981"/>
          </a:xfrm>
          <a:prstGeom prst="roundRect">
            <a:avLst>
              <a:gd name="adj" fmla="val 1292"/>
            </a:avLst>
          </a:prstGeom>
          <a:solidFill>
            <a:srgbClr val="FAA1A1"/>
          </a:solidFill>
          <a:ln/>
        </p:spPr>
      </p:sp>
      <p:sp>
        <p:nvSpPr>
          <p:cNvPr id="22" name="Text 20"/>
          <p:cNvSpPr/>
          <p:nvPr/>
        </p:nvSpPr>
        <p:spPr>
          <a:xfrm>
            <a:off x="7640241" y="4995267"/>
            <a:ext cx="2709863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Menaces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7640241" y="5464016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Greenwashing des grandes marques</a:t>
            </a:r>
            <a:endParaRPr lang="en-US" sz="1700" dirty="0"/>
          </a:p>
        </p:txBody>
      </p:sp>
      <p:sp>
        <p:nvSpPr>
          <p:cNvPr id="24" name="Text 22"/>
          <p:cNvSpPr/>
          <p:nvPr/>
        </p:nvSpPr>
        <p:spPr>
          <a:xfrm>
            <a:off x="7640241" y="5886688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Pouvoir d'achat limité</a:t>
            </a:r>
            <a:endParaRPr lang="en-US" sz="1700" dirty="0"/>
          </a:p>
        </p:txBody>
      </p:sp>
      <p:sp>
        <p:nvSpPr>
          <p:cNvPr id="25" name="Text 23"/>
          <p:cNvSpPr/>
          <p:nvPr/>
        </p:nvSpPr>
        <p:spPr>
          <a:xfrm>
            <a:off x="7640241" y="6309360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Risques de rupture d'approvisionnement</a:t>
            </a:r>
            <a:endParaRPr lang="en-US" sz="1700" dirty="0"/>
          </a:p>
        </p:txBody>
      </p:sp>
      <p:sp>
        <p:nvSpPr>
          <p:cNvPr id="26" name="Text 24"/>
          <p:cNvSpPr/>
          <p:nvPr/>
        </p:nvSpPr>
        <p:spPr>
          <a:xfrm>
            <a:off x="7640241" y="6732032"/>
            <a:ext cx="6014799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Évolution rapide des tendances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8066" y="564118"/>
            <a:ext cx="8489513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Nos Cibles Prioritaires : Qui Sont-ils ?</a:t>
            </a:r>
            <a:endParaRPr lang="en-US" sz="4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8066" y="1615559"/>
            <a:ext cx="4227076" cy="42270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18066" y="6047780"/>
            <a:ext cx="2701409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Les Conscients Engagés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18066" y="6491288"/>
            <a:ext cx="4227076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25-55 ans, CSP+, urbains.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Ils privilégient transparence et éthique, prêts à investir dans la qualité. Découvrent les marques via Instagram et TikTok. Notre cœur de cible.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1603" y="1615559"/>
            <a:ext cx="4227076" cy="42270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01603" y="6047780"/>
            <a:ext cx="3315891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Les Pragmatiques Rationnels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5201603" y="6491288"/>
            <a:ext cx="4227076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30-55 ans, revenus moyens-hauts.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Recherchent qualité et durabilité avant tout. Achats réfléchis mais fidèles. Sensibles aux certifications et à la justification du prix.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5139" y="1615559"/>
            <a:ext cx="4227076" cy="42270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85139" y="6047780"/>
            <a:ext cx="3260408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Les Occasionnels Conscients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9685139" y="6491288"/>
            <a:ext cx="4227076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25-60 ans, revenus moyens.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Souhaitent agir pour la planète mais sont freinés par le prix. Nous devons leur montrer l'accessibilité de l'éthique.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5051" y="666393"/>
            <a:ext cx="3647718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Notre Positionnement Unique</a:t>
            </a:r>
            <a:endParaRPr lang="en-US" sz="2150" dirty="0"/>
          </a:p>
        </p:txBody>
      </p:sp>
      <p:sp>
        <p:nvSpPr>
          <p:cNvPr id="4" name="Text 1"/>
          <p:cNvSpPr/>
          <p:nvPr/>
        </p:nvSpPr>
        <p:spPr>
          <a:xfrm>
            <a:off x="6125051" y="1081445"/>
            <a:ext cx="4349234" cy="456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50" dirty="0">
                <a:solidFill>
                  <a:srgbClr val="1B5F39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"Magnifiquement humain."</a:t>
            </a:r>
            <a:endParaRPr lang="en-US" sz="2850" dirty="0"/>
          </a:p>
        </p:txBody>
      </p:sp>
      <p:sp>
        <p:nvSpPr>
          <p:cNvPr id="5" name="Shape 2"/>
          <p:cNvSpPr/>
          <p:nvPr/>
        </p:nvSpPr>
        <p:spPr>
          <a:xfrm>
            <a:off x="6125051" y="1811298"/>
            <a:ext cx="3842147" cy="3247668"/>
          </a:xfrm>
          <a:prstGeom prst="roundRect">
            <a:avLst>
              <a:gd name="adj" fmla="val 3379"/>
            </a:avLst>
          </a:prstGeom>
          <a:solidFill>
            <a:srgbClr val="FCFBF8"/>
          </a:solidFill>
          <a:ln w="22860">
            <a:solidFill>
              <a:srgbClr val="1B5F39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102191" y="1811298"/>
            <a:ext cx="91440" cy="3247668"/>
          </a:xfrm>
          <a:prstGeom prst="roundRect">
            <a:avLst>
              <a:gd name="adj" fmla="val 29936"/>
            </a:avLst>
          </a:prstGeom>
          <a:solidFill>
            <a:srgbClr val="1B5F39"/>
          </a:solidFill>
          <a:ln/>
        </p:spPr>
      </p:sp>
      <p:sp>
        <p:nvSpPr>
          <p:cNvPr id="7" name="Text 4"/>
          <p:cNvSpPr/>
          <p:nvPr/>
        </p:nvSpPr>
        <p:spPr>
          <a:xfrm>
            <a:off x="6398895" y="2016562"/>
            <a:ext cx="3363039" cy="684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L'Authenticité Méditerranéenne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6398895" y="2810113"/>
            <a:ext cx="3363039" cy="2043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EthikWear est la seule marque française qui habille homme et femme avec un style méditerranéen contemporain. Nos collections s'inspirent du climat azuréen : chemises légères en lin pour l'été, polaires élégantes pour l'hiver.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10149602" y="1811298"/>
            <a:ext cx="3842147" cy="3247668"/>
          </a:xfrm>
          <a:prstGeom prst="roundRect">
            <a:avLst>
              <a:gd name="adj" fmla="val 3379"/>
            </a:avLst>
          </a:prstGeom>
          <a:solidFill>
            <a:srgbClr val="FCFBF8"/>
          </a:solidFill>
          <a:ln w="22860">
            <a:solidFill>
              <a:srgbClr val="1B5F39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10126742" y="1811298"/>
            <a:ext cx="91440" cy="3247668"/>
          </a:xfrm>
          <a:prstGeom prst="roundRect">
            <a:avLst>
              <a:gd name="adj" fmla="val 29936"/>
            </a:avLst>
          </a:prstGeom>
          <a:solidFill>
            <a:srgbClr val="1B5F39"/>
          </a:solidFill>
          <a:ln/>
        </p:spPr>
      </p:sp>
      <p:sp>
        <p:nvSpPr>
          <p:cNvPr id="11" name="Text 8"/>
          <p:cNvSpPr/>
          <p:nvPr/>
        </p:nvSpPr>
        <p:spPr>
          <a:xfrm>
            <a:off x="10423446" y="2016562"/>
            <a:ext cx="3204805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Transparence Scientifique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423446" y="2468047"/>
            <a:ext cx="3363039" cy="1459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Notre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Green Code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révolutionne la traçabilité : chaque vêtement dispose d'un QR code donnant accès à une note éthique sur 100, l'origine des matières, et le parcours complet de fabrication.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125051" y="5241369"/>
            <a:ext cx="3842147" cy="2321719"/>
          </a:xfrm>
          <a:prstGeom prst="roundRect">
            <a:avLst>
              <a:gd name="adj" fmla="val 4726"/>
            </a:avLst>
          </a:prstGeom>
          <a:solidFill>
            <a:srgbClr val="FCFBF8"/>
          </a:solidFill>
          <a:ln w="22860">
            <a:solidFill>
              <a:srgbClr val="1B5F39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102191" y="5241369"/>
            <a:ext cx="91440" cy="2321719"/>
          </a:xfrm>
          <a:prstGeom prst="roundRect">
            <a:avLst>
              <a:gd name="adj" fmla="val 29936"/>
            </a:avLst>
          </a:prstGeom>
          <a:solidFill>
            <a:srgbClr val="1B5F39"/>
          </a:solidFill>
          <a:ln/>
        </p:spPr>
      </p:sp>
      <p:sp>
        <p:nvSpPr>
          <p:cNvPr id="15" name="Text 12"/>
          <p:cNvSpPr/>
          <p:nvPr/>
        </p:nvSpPr>
        <p:spPr>
          <a:xfrm>
            <a:off x="6398895" y="5446633"/>
            <a:ext cx="27373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Premium Justifié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6398895" y="5898118"/>
            <a:ext cx="3363039" cy="1459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91% de coton bio certifié GOTS, seulement 3,8 kg CO₂e par T-shirt (vs 8,9 kg en fast-fashion), 85% de valeur ajoutée France/UE. Nos chiffres parlent d'eux-mêmes.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0200" y="510897"/>
            <a:ext cx="7687270" cy="580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Le Marketing Mix : Notre Stratégie 7P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0200" y="1462921"/>
            <a:ext cx="185738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01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50200" y="1755815"/>
            <a:ext cx="4319468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5" name="Text 3"/>
          <p:cNvSpPr/>
          <p:nvPr/>
        </p:nvSpPr>
        <p:spPr>
          <a:xfrm>
            <a:off x="650200" y="1894403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Product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50200" y="2296001"/>
            <a:ext cx="4319468" cy="1485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Collections capsules de 10 pièces mixtes maximum, style méditerranéen intemporel. Green Code sur chaque produit. Matériaux durables certifiés (GOTS, Tencel™, fibres recyclées).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5155406" y="1462921"/>
            <a:ext cx="185738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02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5155406" y="1755815"/>
            <a:ext cx="4319468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9" name="Text 7"/>
          <p:cNvSpPr/>
          <p:nvPr/>
        </p:nvSpPr>
        <p:spPr>
          <a:xfrm>
            <a:off x="5155406" y="1894403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Price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5155406" y="2296001"/>
            <a:ext cx="4319468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Positionnement premium : 45€ à 300€. Promotion early bird (-10%) pour les précommandes. Justification par la transparence, la qualité et la longévité.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9660612" y="1462921"/>
            <a:ext cx="185738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9660612" y="1755815"/>
            <a:ext cx="4319588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3" name="Text 11"/>
          <p:cNvSpPr/>
          <p:nvPr/>
        </p:nvSpPr>
        <p:spPr>
          <a:xfrm>
            <a:off x="9660612" y="1894403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Place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9660612" y="2296001"/>
            <a:ext cx="4319588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Vente 100% en ligne via notre site e-commerce mobile-first. Partenariats avec WeDressFair et Dream Act. Précommandes pour minimiser les stocks.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650200" y="4106942"/>
            <a:ext cx="185738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650200" y="4399836"/>
            <a:ext cx="4319468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7" name="Text 15"/>
          <p:cNvSpPr/>
          <p:nvPr/>
        </p:nvSpPr>
        <p:spPr>
          <a:xfrm>
            <a:off x="650200" y="4538424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Promotion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650200" y="4940022"/>
            <a:ext cx="4319468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Micro-influenceurs éthiques, contenu pédagogique, SEO/SEA optimisé. Focus Instagram et TikTok. Message clé : "L'éthique sans concession au style".</a:t>
            </a:r>
            <a:endParaRPr lang="en-US" sz="1450" dirty="0"/>
          </a:p>
        </p:txBody>
      </p:sp>
      <p:sp>
        <p:nvSpPr>
          <p:cNvPr id="19" name="Text 17"/>
          <p:cNvSpPr/>
          <p:nvPr/>
        </p:nvSpPr>
        <p:spPr>
          <a:xfrm>
            <a:off x="5155406" y="4106942"/>
            <a:ext cx="185738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05</a:t>
            </a:r>
            <a:endParaRPr lang="en-US" sz="1450" dirty="0"/>
          </a:p>
        </p:txBody>
      </p:sp>
      <p:sp>
        <p:nvSpPr>
          <p:cNvPr id="20" name="Shape 18"/>
          <p:cNvSpPr/>
          <p:nvPr/>
        </p:nvSpPr>
        <p:spPr>
          <a:xfrm>
            <a:off x="5155406" y="4399836"/>
            <a:ext cx="4319468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21" name="Text 19"/>
          <p:cNvSpPr/>
          <p:nvPr/>
        </p:nvSpPr>
        <p:spPr>
          <a:xfrm>
            <a:off x="5155406" y="4538424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People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5155406" y="4940022"/>
            <a:ext cx="4319468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Équipe fondatrice passionnée et agile. Fournisseurs locaux/européens partageant nos valeurs. Service client réactif via chatbot et réseaux sociaux.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9660612" y="4106942"/>
            <a:ext cx="185738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06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9660612" y="4399836"/>
            <a:ext cx="4319588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25" name="Text 23"/>
          <p:cNvSpPr/>
          <p:nvPr/>
        </p:nvSpPr>
        <p:spPr>
          <a:xfrm>
            <a:off x="9660612" y="4538424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Process</a:t>
            </a:r>
            <a:endParaRPr lang="en-US" sz="1800" dirty="0"/>
          </a:p>
        </p:txBody>
      </p:sp>
      <p:sp>
        <p:nvSpPr>
          <p:cNvPr id="26" name="Text 24"/>
          <p:cNvSpPr/>
          <p:nvPr/>
        </p:nvSpPr>
        <p:spPr>
          <a:xfrm>
            <a:off x="9660612" y="4940022"/>
            <a:ext cx="4319588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Parcours d'achat fluide de la découverte à la livraison. Système de précommande central. Green Code comme processus de transparence intégré.</a:t>
            </a:r>
            <a:endParaRPr lang="en-US" sz="1450" dirty="0"/>
          </a:p>
        </p:txBody>
      </p:sp>
      <p:sp>
        <p:nvSpPr>
          <p:cNvPr id="27" name="Text 25"/>
          <p:cNvSpPr/>
          <p:nvPr/>
        </p:nvSpPr>
        <p:spPr>
          <a:xfrm>
            <a:off x="650200" y="6453783"/>
            <a:ext cx="185738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07</a:t>
            </a:r>
            <a:endParaRPr lang="en-US" sz="1450" dirty="0"/>
          </a:p>
        </p:txBody>
      </p:sp>
      <p:sp>
        <p:nvSpPr>
          <p:cNvPr id="28" name="Shape 26"/>
          <p:cNvSpPr/>
          <p:nvPr/>
        </p:nvSpPr>
        <p:spPr>
          <a:xfrm>
            <a:off x="650200" y="6746677"/>
            <a:ext cx="13329999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29" name="Text 27"/>
          <p:cNvSpPr/>
          <p:nvPr/>
        </p:nvSpPr>
        <p:spPr>
          <a:xfrm>
            <a:off x="650200" y="6885265"/>
            <a:ext cx="2322195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Physical Evidence</a:t>
            </a:r>
            <a:endParaRPr lang="en-US" sz="1800" dirty="0"/>
          </a:p>
        </p:txBody>
      </p:sp>
      <p:sp>
        <p:nvSpPr>
          <p:cNvPr id="30" name="Text 28"/>
          <p:cNvSpPr/>
          <p:nvPr/>
        </p:nvSpPr>
        <p:spPr>
          <a:xfrm>
            <a:off x="650200" y="7286863"/>
            <a:ext cx="13329999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Qualité des matières, packaging minimaliste recyclable, site au design sobre et professionnel. Certifications visibles (GOTS, Oeko-Tex).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8300" y="540782"/>
            <a:ext cx="11454527" cy="614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Objectifs SMART : La Feuille de Route du Lancement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8300" y="1646873"/>
            <a:ext cx="4254103" cy="648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00"/>
              </a:lnSpc>
              <a:buNone/>
            </a:pPr>
            <a:r>
              <a:rPr lang="en-US" sz="51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150</a:t>
            </a:r>
            <a:endParaRPr lang="en-US" sz="5100" dirty="0"/>
          </a:p>
        </p:txBody>
      </p:sp>
      <p:sp>
        <p:nvSpPr>
          <p:cNvPr id="4" name="Text 2"/>
          <p:cNvSpPr/>
          <p:nvPr/>
        </p:nvSpPr>
        <p:spPr>
          <a:xfrm>
            <a:off x="1586151" y="2541389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Précommandes Cibles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688300" y="2966680"/>
            <a:ext cx="4254103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Notre objectif pour les 6 premières semaines de lancement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5188148" y="1646873"/>
            <a:ext cx="4254103" cy="648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00"/>
              </a:lnSpc>
              <a:buNone/>
            </a:pPr>
            <a:r>
              <a:rPr lang="en-US" sz="51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76K€</a:t>
            </a:r>
            <a:endParaRPr lang="en-US" sz="5100" dirty="0"/>
          </a:p>
        </p:txBody>
      </p:sp>
      <p:sp>
        <p:nvSpPr>
          <p:cNvPr id="7" name="Text 5"/>
          <p:cNvSpPr/>
          <p:nvPr/>
        </p:nvSpPr>
        <p:spPr>
          <a:xfrm>
            <a:off x="6085999" y="2541389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Chiffre d'Affaires Visé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188148" y="2966680"/>
            <a:ext cx="4254103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Sur les 12 premiers mois avec un panier moyen de 85€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9687997" y="1646873"/>
            <a:ext cx="4254103" cy="648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00"/>
              </a:lnSpc>
              <a:buNone/>
            </a:pPr>
            <a:r>
              <a:rPr lang="en-US" sz="51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6400</a:t>
            </a:r>
            <a:endParaRPr lang="en-US" sz="5100" dirty="0"/>
          </a:p>
        </p:txBody>
      </p:sp>
      <p:sp>
        <p:nvSpPr>
          <p:cNvPr id="10" name="Text 8"/>
          <p:cNvSpPr/>
          <p:nvPr/>
        </p:nvSpPr>
        <p:spPr>
          <a:xfrm>
            <a:off x="10585847" y="2541389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Visiteurs Web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687997" y="2966680"/>
            <a:ext cx="4254103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Trafic attendu sur notre site de lancement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1605677" y="5095399"/>
            <a:ext cx="2418993" cy="491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0.8%</a:t>
            </a:r>
            <a:endParaRPr lang="en-US" sz="385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0287" y="3866317"/>
            <a:ext cx="2950012" cy="2950012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688300" y="7061954"/>
            <a:ext cx="4254103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Taux de conversion initial (optimisation à 1,2% en année 2)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6105525" y="5095399"/>
            <a:ext cx="2418993" cy="491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2%</a:t>
            </a:r>
            <a:endParaRPr lang="en-US" sz="3850" dirty="0"/>
          </a:p>
        </p:txBody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135" y="3866317"/>
            <a:ext cx="2950012" cy="2950012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5188148" y="7061954"/>
            <a:ext cx="4254103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Taux d'engagement moyen visé sur nos publications</a:t>
            </a:r>
            <a:endParaRPr lang="en-US" sz="1500" dirty="0"/>
          </a:p>
        </p:txBody>
      </p:sp>
      <p:sp>
        <p:nvSpPr>
          <p:cNvPr id="18" name="Text 14"/>
          <p:cNvSpPr/>
          <p:nvPr/>
        </p:nvSpPr>
        <p:spPr>
          <a:xfrm>
            <a:off x="10605373" y="5095399"/>
            <a:ext cx="2418993" cy="491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3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15€</a:t>
            </a:r>
            <a:endParaRPr lang="en-US" sz="3850" dirty="0"/>
          </a:p>
        </p:txBody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9983" y="3866317"/>
            <a:ext cx="2950012" cy="295001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687997" y="7061954"/>
            <a:ext cx="4254103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Coût d'acquisition client cible pour un panier moyen de 85€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90399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Budget et Investissements : Année 1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10076"/>
            <a:ext cx="7604284" cy="42583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59096" y="2481739"/>
            <a:ext cx="2857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Budget Total : 60 000€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Une allocation stratégique qui privilégie la production de qualité et la visibilité digitale.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959096" y="3992761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Ce budget réaliste permet de lancer la marque tout en maintenant nos standards éthiques et qualitatifs élevés.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0793" y="496014"/>
            <a:ext cx="9192697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Planning de Lancement : 12 Mois pour Réussir</a:t>
            </a:r>
            <a:endParaRPr lang="en-US" sz="3500" dirty="0"/>
          </a:p>
        </p:txBody>
      </p:sp>
      <p:sp>
        <p:nvSpPr>
          <p:cNvPr id="3" name="Shape 1"/>
          <p:cNvSpPr/>
          <p:nvPr/>
        </p:nvSpPr>
        <p:spPr>
          <a:xfrm>
            <a:off x="7303770" y="1419701"/>
            <a:ext cx="22860" cy="6313765"/>
          </a:xfrm>
          <a:prstGeom prst="roundRect">
            <a:avLst>
              <a:gd name="adj" fmla="val 118281"/>
            </a:avLst>
          </a:prstGeom>
          <a:solidFill>
            <a:srgbClr val="94CAA3"/>
          </a:solidFill>
          <a:ln/>
        </p:spPr>
      </p:sp>
      <p:sp>
        <p:nvSpPr>
          <p:cNvPr id="4" name="Shape 2"/>
          <p:cNvSpPr/>
          <p:nvPr/>
        </p:nvSpPr>
        <p:spPr>
          <a:xfrm>
            <a:off x="6594634" y="1611035"/>
            <a:ext cx="540663" cy="22860"/>
          </a:xfrm>
          <a:prstGeom prst="roundRect">
            <a:avLst>
              <a:gd name="adj" fmla="val 118281"/>
            </a:avLst>
          </a:prstGeom>
          <a:solidFill>
            <a:srgbClr val="94CAA3"/>
          </a:solidFill>
          <a:ln/>
        </p:spPr>
      </p:sp>
      <p:sp>
        <p:nvSpPr>
          <p:cNvPr id="5" name="Shape 3"/>
          <p:cNvSpPr/>
          <p:nvPr/>
        </p:nvSpPr>
        <p:spPr>
          <a:xfrm>
            <a:off x="7112437" y="1419701"/>
            <a:ext cx="405527" cy="405527"/>
          </a:xfrm>
          <a:prstGeom prst="roundRect">
            <a:avLst>
              <a:gd name="adj" fmla="val 6668"/>
            </a:avLst>
          </a:prstGeom>
          <a:solidFill>
            <a:srgbClr val="AEE4BD"/>
          </a:solidFill>
          <a:ln/>
        </p:spPr>
      </p:sp>
      <p:sp>
        <p:nvSpPr>
          <p:cNvPr id="6" name="Text 4"/>
          <p:cNvSpPr/>
          <p:nvPr/>
        </p:nvSpPr>
        <p:spPr>
          <a:xfrm>
            <a:off x="7180064" y="1453515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3717488" y="1481614"/>
            <a:ext cx="2696528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Oct-Nov 2025 : Préparation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30793" y="1871305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Finalisation de la collection, sélection des fournisseurs, constitution administrative, tests du site. Phase cruciale de 4 à 8 semaines.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495103" y="2692360"/>
            <a:ext cx="540663" cy="22860"/>
          </a:xfrm>
          <a:prstGeom prst="roundRect">
            <a:avLst>
              <a:gd name="adj" fmla="val 118281"/>
            </a:avLst>
          </a:prstGeom>
          <a:solidFill>
            <a:srgbClr val="94CAA3"/>
          </a:solidFill>
          <a:ln/>
        </p:spPr>
      </p:sp>
      <p:sp>
        <p:nvSpPr>
          <p:cNvPr id="10" name="Shape 8"/>
          <p:cNvSpPr/>
          <p:nvPr/>
        </p:nvSpPr>
        <p:spPr>
          <a:xfrm>
            <a:off x="7112437" y="2501027"/>
            <a:ext cx="405527" cy="405527"/>
          </a:xfrm>
          <a:prstGeom prst="roundRect">
            <a:avLst>
              <a:gd name="adj" fmla="val 6668"/>
            </a:avLst>
          </a:prstGeom>
          <a:solidFill>
            <a:srgbClr val="AEE4BD"/>
          </a:solidFill>
          <a:ln/>
        </p:spPr>
      </p:sp>
      <p:sp>
        <p:nvSpPr>
          <p:cNvPr id="11" name="Text 9"/>
          <p:cNvSpPr/>
          <p:nvPr/>
        </p:nvSpPr>
        <p:spPr>
          <a:xfrm>
            <a:off x="7180064" y="2534841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8216384" y="2562939"/>
            <a:ext cx="2652951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Nov-Déc 2025 : Production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216384" y="2952631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Prototypage des articles et développement du site en parallèle. Shooting photo, intégration paiement, conformité RGPD.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6594634" y="3624501"/>
            <a:ext cx="540663" cy="22860"/>
          </a:xfrm>
          <a:prstGeom prst="roundRect">
            <a:avLst>
              <a:gd name="adj" fmla="val 118281"/>
            </a:avLst>
          </a:prstGeom>
          <a:solidFill>
            <a:srgbClr val="94CAA3"/>
          </a:solidFill>
          <a:ln/>
        </p:spPr>
      </p:sp>
      <p:sp>
        <p:nvSpPr>
          <p:cNvPr id="15" name="Shape 13"/>
          <p:cNvSpPr/>
          <p:nvPr/>
        </p:nvSpPr>
        <p:spPr>
          <a:xfrm>
            <a:off x="7112437" y="3433167"/>
            <a:ext cx="405527" cy="405527"/>
          </a:xfrm>
          <a:prstGeom prst="roundRect">
            <a:avLst>
              <a:gd name="adj" fmla="val 6668"/>
            </a:avLst>
          </a:prstGeom>
          <a:solidFill>
            <a:srgbClr val="AEE4BD"/>
          </a:solidFill>
          <a:ln/>
        </p:spPr>
      </p:sp>
      <p:sp>
        <p:nvSpPr>
          <p:cNvPr id="16" name="Text 14"/>
          <p:cNvSpPr/>
          <p:nvPr/>
        </p:nvSpPr>
        <p:spPr>
          <a:xfrm>
            <a:off x="7180064" y="3466981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5"/>
          <p:cNvSpPr/>
          <p:nvPr/>
        </p:nvSpPr>
        <p:spPr>
          <a:xfrm>
            <a:off x="4160877" y="3495080"/>
            <a:ext cx="2253139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Déc 2025 : Teasing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630793" y="3884771"/>
            <a:ext cx="5783223" cy="865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Pré-lancement stratégique. Page "coming soon", campagne email, envoi de prototypes aux micro-influenceurs pour créer l'anticipation.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7495103" y="4556641"/>
            <a:ext cx="540663" cy="22860"/>
          </a:xfrm>
          <a:prstGeom prst="roundRect">
            <a:avLst>
              <a:gd name="adj" fmla="val 118281"/>
            </a:avLst>
          </a:prstGeom>
          <a:solidFill>
            <a:srgbClr val="94CAA3"/>
          </a:solidFill>
          <a:ln/>
        </p:spPr>
      </p:sp>
      <p:sp>
        <p:nvSpPr>
          <p:cNvPr id="20" name="Shape 18"/>
          <p:cNvSpPr/>
          <p:nvPr/>
        </p:nvSpPr>
        <p:spPr>
          <a:xfrm>
            <a:off x="7112437" y="4365308"/>
            <a:ext cx="405527" cy="405527"/>
          </a:xfrm>
          <a:prstGeom prst="roundRect">
            <a:avLst>
              <a:gd name="adj" fmla="val 6668"/>
            </a:avLst>
          </a:prstGeom>
          <a:solidFill>
            <a:srgbClr val="AEE4BD"/>
          </a:solidFill>
          <a:ln/>
        </p:spPr>
      </p:sp>
      <p:sp>
        <p:nvSpPr>
          <p:cNvPr id="21" name="Text 19"/>
          <p:cNvSpPr/>
          <p:nvPr/>
        </p:nvSpPr>
        <p:spPr>
          <a:xfrm>
            <a:off x="7180064" y="4399121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20"/>
          <p:cNvSpPr/>
          <p:nvPr/>
        </p:nvSpPr>
        <p:spPr>
          <a:xfrm>
            <a:off x="8216384" y="4427220"/>
            <a:ext cx="3325178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Jan-Fév 2026 : Lancement Officiel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8216384" y="4816912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Ouverture des précommandes. Campagne digitale intensive sur Instagram et TikTok. Activation des partenariats influenceurs.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6594634" y="5488781"/>
            <a:ext cx="540663" cy="22860"/>
          </a:xfrm>
          <a:prstGeom prst="roundRect">
            <a:avLst>
              <a:gd name="adj" fmla="val 118281"/>
            </a:avLst>
          </a:prstGeom>
          <a:solidFill>
            <a:srgbClr val="94CAA3"/>
          </a:solidFill>
          <a:ln/>
        </p:spPr>
      </p:sp>
      <p:sp>
        <p:nvSpPr>
          <p:cNvPr id="25" name="Shape 23"/>
          <p:cNvSpPr/>
          <p:nvPr/>
        </p:nvSpPr>
        <p:spPr>
          <a:xfrm>
            <a:off x="7112437" y="5297448"/>
            <a:ext cx="405527" cy="405527"/>
          </a:xfrm>
          <a:prstGeom prst="roundRect">
            <a:avLst>
              <a:gd name="adj" fmla="val 6668"/>
            </a:avLst>
          </a:prstGeom>
          <a:solidFill>
            <a:srgbClr val="AEE4BD"/>
          </a:solidFill>
          <a:ln/>
        </p:spPr>
      </p:sp>
      <p:sp>
        <p:nvSpPr>
          <p:cNvPr id="26" name="Text 24"/>
          <p:cNvSpPr/>
          <p:nvPr/>
        </p:nvSpPr>
        <p:spPr>
          <a:xfrm>
            <a:off x="7180064" y="5331262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5</a:t>
            </a:r>
            <a:endParaRPr lang="en-US" sz="2100" dirty="0"/>
          </a:p>
        </p:txBody>
      </p:sp>
      <p:sp>
        <p:nvSpPr>
          <p:cNvPr id="27" name="Text 25"/>
          <p:cNvSpPr/>
          <p:nvPr/>
        </p:nvSpPr>
        <p:spPr>
          <a:xfrm>
            <a:off x="2616160" y="5359360"/>
            <a:ext cx="3797856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Mars-Juin 2026 : Premières Livraisons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630793" y="5749052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Expédition des produits, gestion des retours, analyse des KPIs. Ajustements basés sur les retours clients.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7495103" y="6420922"/>
            <a:ext cx="540663" cy="22860"/>
          </a:xfrm>
          <a:prstGeom prst="roundRect">
            <a:avLst>
              <a:gd name="adj" fmla="val 118281"/>
            </a:avLst>
          </a:prstGeom>
          <a:solidFill>
            <a:srgbClr val="94CAA3"/>
          </a:solidFill>
          <a:ln/>
        </p:spPr>
      </p:sp>
      <p:sp>
        <p:nvSpPr>
          <p:cNvPr id="30" name="Shape 28"/>
          <p:cNvSpPr/>
          <p:nvPr/>
        </p:nvSpPr>
        <p:spPr>
          <a:xfrm>
            <a:off x="7112437" y="6229588"/>
            <a:ext cx="405527" cy="405527"/>
          </a:xfrm>
          <a:prstGeom prst="roundRect">
            <a:avLst>
              <a:gd name="adj" fmla="val 6668"/>
            </a:avLst>
          </a:prstGeom>
          <a:solidFill>
            <a:srgbClr val="AEE4BD"/>
          </a:solidFill>
          <a:ln/>
        </p:spPr>
      </p:sp>
      <p:sp>
        <p:nvSpPr>
          <p:cNvPr id="31" name="Text 29"/>
          <p:cNvSpPr/>
          <p:nvPr/>
        </p:nvSpPr>
        <p:spPr>
          <a:xfrm>
            <a:off x="7180064" y="6263402"/>
            <a:ext cx="2702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6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8216384" y="6291501"/>
            <a:ext cx="2539246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1B5F39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Juil-Oct 2026 : Croissance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8216384" y="6681192"/>
            <a:ext cx="5783223" cy="576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Programme de fidélité avec système de points. Préparation de la collection suivante. Consolidation de la communauté.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2025-10-21T09:01:35Z</dcterms:created>
  <dcterms:modified xsi:type="dcterms:W3CDTF">2025-10-21T09:01:35Z</dcterms:modified>
</cp:coreProperties>
</file>